
<file path=[Content_Types].xml><?xml version="1.0" encoding="utf-8"?>
<Types xmlns="http://schemas.openxmlformats.org/package/2006/content-types">
  <Default Extension="jpeg" ContentType="image/jpeg"/>
  <Default Extension="m4v" ContentType="vide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0" r:id="rId2"/>
    <p:sldId id="290" r:id="rId3"/>
    <p:sldId id="292" r:id="rId4"/>
    <p:sldId id="293" r:id="rId5"/>
    <p:sldId id="291" r:id="rId6"/>
    <p:sldId id="294" r:id="rId7"/>
    <p:sldId id="295" r:id="rId8"/>
    <p:sldId id="296" r:id="rId9"/>
    <p:sldId id="297" r:id="rId10"/>
    <p:sldId id="298" r:id="rId11"/>
    <p:sldId id="299" r:id="rId12"/>
    <p:sldId id="301" r:id="rId13"/>
    <p:sldId id="305" r:id="rId14"/>
    <p:sldId id="302" r:id="rId15"/>
    <p:sldId id="303" r:id="rId16"/>
    <p:sldId id="304" r:id="rId17"/>
    <p:sldId id="289" r:id="rId1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D1A0"/>
    <a:srgbClr val="FFFFFF"/>
    <a:srgbClr val="D8DD62"/>
    <a:srgbClr val="FEBA25"/>
    <a:srgbClr val="C6DDF4"/>
    <a:srgbClr val="F1902C"/>
    <a:srgbClr val="1F2A3E"/>
    <a:srgbClr val="000080"/>
    <a:srgbClr val="79F104"/>
    <a:srgbClr val="C21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211" autoAdjust="0"/>
  </p:normalViewPr>
  <p:slideViewPr>
    <p:cSldViewPr snapToGrid="0">
      <p:cViewPr varScale="1">
        <p:scale>
          <a:sx n="93" d="100"/>
          <a:sy n="93" d="100"/>
        </p:scale>
        <p:origin x="606" y="72"/>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01/09/2024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In this presentation, we will </a:t>
            </a:r>
            <a:r>
              <a:rPr lang="en-US" b="0" i="0" dirty="0" err="1">
                <a:solidFill>
                  <a:srgbClr val="111111"/>
                </a:solidFill>
                <a:effectLst/>
                <a:latin typeface="-apple-system"/>
              </a:rPr>
              <a:t>showhow</a:t>
            </a:r>
            <a:r>
              <a:rPr lang="en-US" b="0" i="0" dirty="0">
                <a:solidFill>
                  <a:srgbClr val="111111"/>
                </a:solidFill>
                <a:effectLst/>
                <a:latin typeface="-apple-system"/>
              </a:rPr>
              <a:t> Provengo can be used to test web pages using the Selenium library.</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 move to the fourth part of the code that specifies the events that we want to trigger using a </a:t>
            </a:r>
            <a:r>
              <a:rPr lang="en-US" b="0" i="0" dirty="0" err="1">
                <a:solidFill>
                  <a:srgbClr val="111111"/>
                </a:solidFill>
                <a:effectLst/>
                <a:latin typeface="-apple-system"/>
              </a:rPr>
              <a:t>bthread</a:t>
            </a:r>
            <a:r>
              <a:rPr lang="en-US" b="0" i="0" dirty="0">
                <a:solidFill>
                  <a:srgbClr val="111111"/>
                </a:solidFill>
                <a:effectLst/>
                <a:latin typeface="-apple-system"/>
              </a:rPr>
              <a:t> called “Search for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308629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a:t>
            </a:r>
            <a:r>
              <a:rPr lang="en-US" b="0" i="0" dirty="0" err="1">
                <a:solidFill>
                  <a:srgbClr val="111111"/>
                </a:solidFill>
                <a:effectLst/>
                <a:latin typeface="-apple-system"/>
              </a:rPr>
              <a:t>bthread</a:t>
            </a:r>
            <a:r>
              <a:rPr lang="en-US" b="0" i="0" dirty="0">
                <a:solidFill>
                  <a:srgbClr val="111111"/>
                </a:solidFill>
                <a:effectLst/>
                <a:latin typeface="-apple-system"/>
              </a:rPr>
              <a:t> employs the standard JavaScript ‘with’ construct, which offers a more streamlined method for accessing an object’s properties and methods. Within the ‘with’ block, functions such as ‘</a:t>
            </a:r>
            <a:r>
              <a:rPr lang="en-US" b="0" i="0" dirty="0" err="1">
                <a:solidFill>
                  <a:srgbClr val="111111"/>
                </a:solidFill>
                <a:effectLst/>
                <a:latin typeface="-apple-system"/>
              </a:rPr>
              <a:t>seleniumSession</a:t>
            </a:r>
            <a:r>
              <a:rPr lang="en-US" b="0" i="0" dirty="0">
                <a:solidFill>
                  <a:srgbClr val="111111"/>
                </a:solidFill>
                <a:effectLst/>
                <a:latin typeface="-apple-system"/>
              </a:rPr>
              <a:t> DOT start’ can be succinctly referred to as just ‘start’.</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4058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functions of the </a:t>
            </a:r>
            <a:r>
              <a:rPr lang="en-US" b="0" i="0" dirty="0" err="1">
                <a:solidFill>
                  <a:srgbClr val="111111"/>
                </a:solidFill>
                <a:effectLst/>
                <a:latin typeface="-apple-system"/>
              </a:rPr>
              <a:t>SeleniumSession</a:t>
            </a:r>
            <a:r>
              <a:rPr lang="en-US" b="0" i="0" dirty="0">
                <a:solidFill>
                  <a:srgbClr val="111111"/>
                </a:solidFill>
                <a:effectLst/>
                <a:latin typeface="-apple-system"/>
              </a:rPr>
              <a:t> object are just wrappers to requesting events. So, this </a:t>
            </a:r>
            <a:r>
              <a:rPr lang="en-US" b="0" i="0" dirty="0" err="1">
                <a:solidFill>
                  <a:srgbClr val="111111"/>
                </a:solidFill>
                <a:effectLst/>
                <a:latin typeface="-apple-system"/>
              </a:rPr>
              <a:t>bthread</a:t>
            </a:r>
            <a:r>
              <a:rPr lang="en-US" b="0" i="0" dirty="0">
                <a:solidFill>
                  <a:srgbClr val="111111"/>
                </a:solidFill>
                <a:effectLst/>
                <a:latin typeface="-apple-system"/>
              </a:rPr>
              <a:t> simply requests a list of events in a sequence.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2219079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dirty="0"/>
              <a:t>Its state-space contains one sequence of events.</a:t>
            </a: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2268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When we execute the model, it triggers a series of events that, in turn, operate the site using Selenium.</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417517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It’s important to note that our interaction with Selenium extends beyond merely instructing it to operate the site. We also utilize it to verify that the site responds as anticipated.</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219667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In conclusion: we utilized a model to outline a test sequence, which was then executed using the Selenium library. This library offered us efficient methods for initiating event requests. Additionally, a background process was in place to observe the activation of these events, translating them into site interactions and validating the site’s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420397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presentation to a close. We’ve seen how Selenium can be used within Provengo to test web sites.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While our models can be used to generate comprehensive test books for manual testers, we find that automated testing procedures are very hard to resist!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65191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Provengo, testers can focus on designing the logic of the tests and have a robot automatically generate and execute scenarios to cover all possible corner cases.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40300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will guide you through employing Selenium for interacting with web pages. In later lessons, we will learn how to use other libraries to automate interactions with other systems.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405580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Selenium is a library that facilitates automated engagements with web applications. Provengo incorporates a layer that transmits the events generated by our model to Selenium. This ensures that the scenarios created by our model are seamlessly converted into actions operating the system under test and validating its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411904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This model, which we will now explain line by line, uses Selenium in Provengo to search for a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119930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first line of the model summons the selenium library in Provengo.</a:t>
            </a: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632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The second code snippet defines a collection of strings known as ‘</a:t>
            </a:r>
            <a:r>
              <a:rPr lang="en-US" b="0" i="0" dirty="0" err="1">
                <a:solidFill>
                  <a:srgbClr val="111111"/>
                </a:solidFill>
                <a:effectLst/>
                <a:latin typeface="-apple-system"/>
              </a:rPr>
              <a:t>xpaths</a:t>
            </a:r>
            <a:r>
              <a:rPr lang="en-US" b="0" i="0" dirty="0">
                <a:solidFill>
                  <a:srgbClr val="111111"/>
                </a:solidFill>
                <a:effectLst/>
                <a:latin typeface="-apple-system"/>
              </a:rPr>
              <a:t>’. These serve as standard identifiers for elements within a web page. We will delve deeper into the intricacies of these strings in upcoming presentations. For additional information, you can explore the topic on the internet by simply entering ‘</a:t>
            </a:r>
            <a:r>
              <a:rPr lang="en-US" b="0" i="0" dirty="0" err="1">
                <a:solidFill>
                  <a:srgbClr val="111111"/>
                </a:solidFill>
                <a:effectLst/>
                <a:latin typeface="-apple-system"/>
              </a:rPr>
              <a:t>xpath</a:t>
            </a:r>
            <a:r>
              <a:rPr lang="en-US" b="0" i="0" dirty="0">
                <a:solidFill>
                  <a:srgbClr val="111111"/>
                </a:solidFill>
                <a:effectLst/>
                <a:latin typeface="-apple-system"/>
              </a:rPr>
              <a:t>’ into a search engine.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2678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third line involves the creation of an object of the </a:t>
            </a:r>
            <a:r>
              <a:rPr lang="en-US" b="0" i="0" dirty="0" err="1">
                <a:solidFill>
                  <a:srgbClr val="111111"/>
                </a:solidFill>
                <a:effectLst/>
                <a:latin typeface="-apple-system"/>
              </a:rPr>
              <a:t>SeleniumSession</a:t>
            </a:r>
            <a:r>
              <a:rPr lang="en-US" b="0" i="0" dirty="0">
                <a:solidFill>
                  <a:srgbClr val="111111"/>
                </a:solidFill>
                <a:effectLst/>
                <a:latin typeface="-apple-system"/>
              </a:rPr>
              <a:t> type. This object serves as the primary access-point for interaction with Selenium. An instance of the Selenium session type corresponds to a browser tab. In this demonstration, we confine our operations to a single tab, hence the definition of a single Selenium session. When conducting tests for concurrent site access, testers may employ multiple instances of the </a:t>
            </a:r>
            <a:r>
              <a:rPr lang="en-US" b="0" i="0" dirty="0" err="1">
                <a:solidFill>
                  <a:srgbClr val="111111"/>
                </a:solidFill>
                <a:effectLst/>
                <a:latin typeface="-apple-system"/>
              </a:rPr>
              <a:t>SeleniumSession</a:t>
            </a:r>
            <a:r>
              <a:rPr lang="en-US" b="0" i="0" dirty="0">
                <a:solidFill>
                  <a:srgbClr val="111111"/>
                </a:solidFill>
                <a:effectLst/>
                <a:latin typeface="-apple-system"/>
              </a:rPr>
              <a:t> class to orchestrate parallel actions across different tabs.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10310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01/09/2024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01/09/2024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16.mp3"/><Relationship Id="rId7" Type="http://schemas.openxmlformats.org/officeDocument/2006/relationships/image" Target="../media/image16.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6.mp3"/></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6.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19.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audio" Target="../media/media19.mp3"/></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6" name="selenium-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56" fill="hold"/>
                                        <p:tgtEl>
                                          <p:spTgt spid="16"/>
                                        </p:tgtEl>
                                      </p:cBhvr>
                                    </p:cmd>
                                  </p:childTnLst>
                                </p:cTn>
                              </p:par>
                              <p:par>
                                <p:cTn id="7" presetID="1" presetClass="mediacall" presetSubtype="0" fill="hold" nodeType="withEffect">
                                  <p:stCondLst>
                                    <p:cond delay="0"/>
                                  </p:stCondLst>
                                  <p:childTnLst>
                                    <p:cmd type="call" cmd="playFrom(0.0)">
                                      <p:cBhvr>
                                        <p:cTn id="8" dur="4200" fill="hold"/>
                                        <p:tgtEl>
                                          <p:spTgt spid="4"/>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16"/>
                </p:tgtEl>
              </p:cMediaNode>
            </p:audio>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195155" y="3824199"/>
            <a:ext cx="8352997" cy="26914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selenium-01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7177086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8" name="selenium-01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0153384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22" presetClass="entr" presetSubtype="8" fill="hold" grpId="0" nodeType="withEffect">
                                  <p:stCondLst>
                                    <p:cond delay="3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6"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5928CE38-BABD-9DBB-A941-856C69F7B363}"/>
              </a:ext>
            </a:extLst>
          </p:cNvPr>
          <p:cNvSpPr txBox="1"/>
          <p:nvPr/>
        </p:nvSpPr>
        <p:spPr>
          <a:xfrm>
            <a:off x="3149999" y="3781659"/>
            <a:ext cx="16052401"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TextAssertions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toSet</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a:t>
            </a:r>
          </a:p>
        </p:txBody>
      </p:sp>
      <p:pic>
        <p:nvPicPr>
          <p:cNvPr id="8" name="selenium-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7928994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22" presetClass="entr" presetSubtype="8" fill="hold" grpId="0" nodeType="withEffect">
                                  <p:stCondLst>
                                    <p:cond delay="400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28CE38-BABD-9DBB-A941-856C69F7B363}"/>
              </a:ext>
            </a:extLst>
          </p:cNvPr>
          <p:cNvSpPr txBox="1"/>
          <p:nvPr/>
        </p:nvSpPr>
        <p:spPr>
          <a:xfrm>
            <a:off x="189575" y="585626"/>
            <a:ext cx="11812849" cy="2031325"/>
          </a:xfrm>
          <a:prstGeom prst="rect">
            <a:avLst/>
          </a:prstGeom>
          <a:solidFill>
            <a:schemeClr val="bg2">
              <a:lumMod val="25000"/>
            </a:schemeClr>
          </a:solidFill>
          <a:effectLst>
            <a:glow rad="63500">
              <a:schemeClr val="accent3">
                <a:satMod val="175000"/>
                <a:alpha val="40000"/>
              </a:schemeClr>
            </a:glow>
          </a:effectLst>
        </p:spPr>
        <p:txBody>
          <a:bodyPr wrap="none">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"Search for pizza"</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StartSession</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"chrome"</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searchField</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searchField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"pizza"</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submitButton</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resultsSection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AssertText</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resultsSection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"pizza"</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toSet</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IgnoreCase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Contains</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body</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pic>
        <p:nvPicPr>
          <p:cNvPr id="91" name="Graphic 90">
            <a:extLst>
              <a:ext uri="{FF2B5EF4-FFF2-40B4-BE49-F238E27FC236}">
                <a16:creationId xmlns:a16="http://schemas.microsoft.com/office/drawing/2014/main" id="{075BB0FE-1A01-738A-5D81-7A8AC213AF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9545" y="2528559"/>
            <a:ext cx="1376737" cy="3945962"/>
          </a:xfrm>
          <a:prstGeom prst="rect">
            <a:avLst/>
          </a:prstGeom>
          <a:effectLst>
            <a:glow rad="101600">
              <a:schemeClr val="accent3">
                <a:satMod val="175000"/>
                <a:alpha val="40000"/>
              </a:schemeClr>
            </a:glow>
          </a:effectLst>
        </p:spPr>
      </p:pic>
      <p:pic>
        <p:nvPicPr>
          <p:cNvPr id="92" name="selenium-01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66720010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6"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ndicam 2024-01-07 12-52-26-085">
            <a:hlinkClick r:id="" action="ppaction://media"/>
            <a:extLst>
              <a:ext uri="{FF2B5EF4-FFF2-40B4-BE49-F238E27FC236}">
                <a16:creationId xmlns:a16="http://schemas.microsoft.com/office/drawing/2014/main" id="{BE9C0D94-BFC3-C4DB-3CAF-E669561DF7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7778"/>
          <a:stretch/>
        </p:blipFill>
        <p:spPr>
          <a:xfrm>
            <a:off x="0" y="266700"/>
            <a:ext cx="12192000" cy="6324600"/>
          </a:xfrm>
          <a:prstGeom prst="rect">
            <a:avLst/>
          </a:prstGeom>
        </p:spPr>
      </p:pic>
      <p:pic>
        <p:nvPicPr>
          <p:cNvPr id="13" name="selenium-015.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3536891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 presetClass="mediacall" presetSubtype="0" fill="hold" nodeType="withEffect">
                                  <p:stCondLst>
                                    <p:cond delay="0"/>
                                  </p:stCondLst>
                                  <p:childTnLst>
                                    <p:cmd type="call" cmd="playFrom(0.0)">
                                      <p:cBhvr>
                                        <p:cTn id="8" dur="645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audio>
              <p:cMediaNode vol="80000" showWhenStopped="0">
                <p:cTn id="15"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92277-A39F-18EB-24D9-1F016D226C1D}"/>
              </a:ext>
            </a:extLst>
          </p:cNvPr>
          <p:cNvSpPr txBox="1"/>
          <p:nvPr/>
        </p:nvSpPr>
        <p:spPr>
          <a:xfrm>
            <a:off x="2156075" y="165500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Arrow: Down 2">
            <a:extLst>
              <a:ext uri="{FF2B5EF4-FFF2-40B4-BE49-F238E27FC236}">
                <a16:creationId xmlns:a16="http://schemas.microsoft.com/office/drawing/2014/main" id="{D2BCBDE5-C92C-D330-2F17-41B21CC1DE87}"/>
              </a:ext>
            </a:extLst>
          </p:cNvPr>
          <p:cNvSpPr/>
          <p:nvPr/>
        </p:nvSpPr>
        <p:spPr>
          <a:xfrm rot="16200000">
            <a:off x="2882233" y="3456618"/>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Arrow: Down 3">
            <a:extLst>
              <a:ext uri="{FF2B5EF4-FFF2-40B4-BE49-F238E27FC236}">
                <a16:creationId xmlns:a16="http://schemas.microsoft.com/office/drawing/2014/main" id="{FF29D1AB-71C4-0DCA-2034-FBBBFAA429CF}"/>
              </a:ext>
            </a:extLst>
          </p:cNvPr>
          <p:cNvSpPr/>
          <p:nvPr/>
        </p:nvSpPr>
        <p:spPr>
          <a:xfrm rot="16200000">
            <a:off x="2880522" y="3701484"/>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Arrow: Down 4">
            <a:extLst>
              <a:ext uri="{FF2B5EF4-FFF2-40B4-BE49-F238E27FC236}">
                <a16:creationId xmlns:a16="http://schemas.microsoft.com/office/drawing/2014/main" id="{68B834B6-F452-831C-0605-CC16E06808A5}"/>
              </a:ext>
            </a:extLst>
          </p:cNvPr>
          <p:cNvSpPr/>
          <p:nvPr/>
        </p:nvSpPr>
        <p:spPr>
          <a:xfrm rot="16200000">
            <a:off x="2878811" y="3196339"/>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Down 5">
            <a:extLst>
              <a:ext uri="{FF2B5EF4-FFF2-40B4-BE49-F238E27FC236}">
                <a16:creationId xmlns:a16="http://schemas.microsoft.com/office/drawing/2014/main" id="{37352515-E744-7E23-66DF-B60CB2F9CD74}"/>
              </a:ext>
            </a:extLst>
          </p:cNvPr>
          <p:cNvSpPr/>
          <p:nvPr/>
        </p:nvSpPr>
        <p:spPr>
          <a:xfrm rot="16200000">
            <a:off x="2877100" y="2454892"/>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selenium-01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56536485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1" name="selenium-0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47866128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21624" fill="hold"/>
                                        <p:tgtEl>
                                          <p:spTgt spid="20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05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3" name="selenium-018.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648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showWhenStopped="0">
                <p:cTn id="15"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742736B-1326-450B-9240-348937388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1B730D47-A4EC-5EB3-F559-709DFF1522AB}"/>
              </a:ext>
            </a:extLst>
          </p:cNvPr>
          <p:cNvPicPr>
            <a:picLocks noChangeAspect="1"/>
          </p:cNvPicPr>
          <p:nvPr/>
        </p:nvPicPr>
        <p:blipFill rotWithShape="1">
          <a:blip r:embed="rId5"/>
          <a:srcRect r="2" b="21776"/>
          <a:stretch/>
        </p:blipFill>
        <p:spPr>
          <a:xfrm>
            <a:off x="471944" y="555217"/>
            <a:ext cx="4268712" cy="3339221"/>
          </a:xfrm>
          <a:prstGeom prst="rect">
            <a:avLst/>
          </a:prstGeom>
          <a:effectLst>
            <a:glow rad="101600">
              <a:srgbClr val="FF0000">
                <a:alpha val="60000"/>
              </a:srgbClr>
            </a:glow>
          </a:effectLst>
        </p:spPr>
      </p:pic>
      <p:pic>
        <p:nvPicPr>
          <p:cNvPr id="13" name="Picture 12">
            <a:extLst>
              <a:ext uri="{FF2B5EF4-FFF2-40B4-BE49-F238E27FC236}">
                <a16:creationId xmlns:a16="http://schemas.microsoft.com/office/drawing/2014/main" id="{D6D44C74-EEA7-ADA8-6C35-0B72E65F6DD1}"/>
              </a:ext>
            </a:extLst>
          </p:cNvPr>
          <p:cNvPicPr>
            <a:picLocks noChangeAspect="1"/>
          </p:cNvPicPr>
          <p:nvPr/>
        </p:nvPicPr>
        <p:blipFill rotWithShape="1">
          <a:blip r:embed="rId6"/>
          <a:srcRect l="4192" r="3821" b="1"/>
          <a:stretch/>
        </p:blipFill>
        <p:spPr>
          <a:xfrm>
            <a:off x="477507" y="4074019"/>
            <a:ext cx="2048359" cy="2226786"/>
          </a:xfrm>
          <a:prstGeom prst="rect">
            <a:avLst/>
          </a:prstGeom>
          <a:effectLst>
            <a:glow rad="101600">
              <a:srgbClr val="FF0000">
                <a:alpha val="60000"/>
              </a:srgbClr>
            </a:glow>
          </a:effectLst>
        </p:spPr>
      </p:pic>
      <p:pic>
        <p:nvPicPr>
          <p:cNvPr id="7" name="Picture 6">
            <a:extLst>
              <a:ext uri="{FF2B5EF4-FFF2-40B4-BE49-F238E27FC236}">
                <a16:creationId xmlns:a16="http://schemas.microsoft.com/office/drawing/2014/main" id="{ACBA4C57-0D02-D1EC-4641-10B6A5D9FCD7}"/>
              </a:ext>
            </a:extLst>
          </p:cNvPr>
          <p:cNvPicPr>
            <a:picLocks noChangeAspect="1"/>
          </p:cNvPicPr>
          <p:nvPr/>
        </p:nvPicPr>
        <p:blipFill rotWithShape="1">
          <a:blip r:embed="rId7"/>
          <a:srcRect l="624" r="7225" b="4"/>
          <a:stretch/>
        </p:blipFill>
        <p:spPr>
          <a:xfrm flipH="1">
            <a:off x="2681170" y="4072044"/>
            <a:ext cx="2053923" cy="2228761"/>
          </a:xfrm>
          <a:prstGeom prst="rect">
            <a:avLst/>
          </a:prstGeom>
          <a:effectLst>
            <a:glow rad="101600">
              <a:srgbClr val="00B050">
                <a:alpha val="60000"/>
              </a:srgbClr>
            </a:glow>
          </a:effectLst>
        </p:spPr>
      </p:pic>
      <p:pic>
        <p:nvPicPr>
          <p:cNvPr id="9" name="Picture 8">
            <a:extLst>
              <a:ext uri="{FF2B5EF4-FFF2-40B4-BE49-F238E27FC236}">
                <a16:creationId xmlns:a16="http://schemas.microsoft.com/office/drawing/2014/main" id="{013296AE-C2B9-8F8D-C750-7F5BA6E40368}"/>
              </a:ext>
            </a:extLst>
          </p:cNvPr>
          <p:cNvPicPr>
            <a:picLocks noChangeAspect="1"/>
          </p:cNvPicPr>
          <p:nvPr/>
        </p:nvPicPr>
        <p:blipFill rotWithShape="1">
          <a:blip r:embed="rId8"/>
          <a:srcRect l="79" t="5654" r="-80" b="9687"/>
          <a:stretch/>
        </p:blipFill>
        <p:spPr>
          <a:xfrm>
            <a:off x="4927620" y="555217"/>
            <a:ext cx="6786873" cy="5745588"/>
          </a:xfrm>
          <a:prstGeom prst="rect">
            <a:avLst/>
          </a:prstGeom>
          <a:effectLst>
            <a:glow rad="101600">
              <a:srgbClr val="00B050">
                <a:alpha val="60000"/>
              </a:srgbClr>
            </a:glow>
          </a:effectLst>
        </p:spPr>
      </p:pic>
      <p:pic>
        <p:nvPicPr>
          <p:cNvPr id="19" name="selenium-0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44667674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835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5"/>
          <a:srcRect l="13" t="16128" r="-13" b="27633"/>
          <a:stretch/>
        </p:blipFill>
        <p:spPr>
          <a:xfrm>
            <a:off x="20" y="1282"/>
            <a:ext cx="12191980" cy="6856718"/>
          </a:xfrm>
          <a:prstGeom prst="rect">
            <a:avLst/>
          </a:prstGeom>
        </p:spPr>
      </p:pic>
      <p:pic>
        <p:nvPicPr>
          <p:cNvPr id="11" name="selenium-0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5317057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1000"/>
                                  </p:stCondLst>
                                  <p:childTnLst>
                                    <p:cmd type="call" cmd="playFrom(0.0)">
                                      <p:cBhvr>
                                        <p:cTn id="6" dur="105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5"/>
          <a:srcRect l="13" t="16128" r="-13" b="27633"/>
          <a:stretch/>
        </p:blipFill>
        <p:spPr>
          <a:xfrm>
            <a:off x="20" y="1282"/>
            <a:ext cx="12191980" cy="6856718"/>
          </a:xfrm>
          <a:prstGeom prst="rect">
            <a:avLst/>
          </a:prstGeom>
        </p:spPr>
      </p:pic>
      <p:pic>
        <p:nvPicPr>
          <p:cNvPr id="4100" name="Picture 4" descr="Selenium Logo PNG Vector (SVG) Free Download">
            <a:extLst>
              <a:ext uri="{FF2B5EF4-FFF2-40B4-BE49-F238E27FC236}">
                <a16:creationId xmlns:a16="http://schemas.microsoft.com/office/drawing/2014/main" id="{872090BA-A4E7-0690-9D20-1ED5A7A71B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417" y="809731"/>
            <a:ext cx="5524714" cy="50827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selenium-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6596549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1832" fill="hold"/>
                                        <p:tgtEl>
                                          <p:spTgt spid="4101"/>
                                        </p:tgtEl>
                                      </p:cBhvr>
                                    </p:cmd>
                                  </p:childTnLst>
                                </p:cTn>
                              </p:par>
                              <p:par>
                                <p:cTn id="7" presetID="53" presetClass="entr" presetSubtype="16" fill="hold" nodeType="withEffect">
                                  <p:stCondLst>
                                    <p:cond delay="1000"/>
                                  </p:stCondLst>
                                  <p:childTnLst>
                                    <p:set>
                                      <p:cBhvr>
                                        <p:cTn id="8" dur="1" fill="hold">
                                          <p:stCondLst>
                                            <p:cond delay="0"/>
                                          </p:stCondLst>
                                        </p:cTn>
                                        <p:tgtEl>
                                          <p:spTgt spid="4100"/>
                                        </p:tgtEl>
                                        <p:attrNameLst>
                                          <p:attrName>style.visibility</p:attrName>
                                        </p:attrNameLst>
                                      </p:cBhvr>
                                      <p:to>
                                        <p:strVal val="visible"/>
                                      </p:to>
                                    </p:set>
                                    <p:anim calcmode="lin" valueType="num">
                                      <p:cBhvr>
                                        <p:cTn id="9" dur="500" fill="hold"/>
                                        <p:tgtEl>
                                          <p:spTgt spid="4100"/>
                                        </p:tgtEl>
                                        <p:attrNameLst>
                                          <p:attrName>ppt_w</p:attrName>
                                        </p:attrNameLst>
                                      </p:cBhvr>
                                      <p:tavLst>
                                        <p:tav tm="0">
                                          <p:val>
                                            <p:fltVal val="0"/>
                                          </p:val>
                                        </p:tav>
                                        <p:tav tm="100000">
                                          <p:val>
                                            <p:strVal val="#ppt_w"/>
                                          </p:val>
                                        </p:tav>
                                      </p:tavLst>
                                    </p:anim>
                                    <p:anim calcmode="lin" valueType="num">
                                      <p:cBhvr>
                                        <p:cTn id="10" dur="500" fill="hold"/>
                                        <p:tgtEl>
                                          <p:spTgt spid="4100"/>
                                        </p:tgtEl>
                                        <p:attrNameLst>
                                          <p:attrName>ppt_h</p:attrName>
                                        </p:attrNameLst>
                                      </p:cBhvr>
                                      <p:tavLst>
                                        <p:tav tm="0">
                                          <p:val>
                                            <p:fltVal val="0"/>
                                          </p:val>
                                        </p:tav>
                                        <p:tav tm="100000">
                                          <p:val>
                                            <p:strVal val="#ppt_h"/>
                                          </p:val>
                                        </p:tav>
                                      </p:tavLst>
                                    </p:anim>
                                    <p:animEffect transition="in" filter="fade">
                                      <p:cBhvr>
                                        <p:cTn id="1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410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1" name="selenium-0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7308925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21312" fill="hold"/>
                                        <p:tgtEl>
                                          <p:spTgt spid="2051"/>
                                        </p:tgtEl>
                                      </p:cBhvr>
                                    </p:cmd>
                                  </p:childTnLst>
                                </p:cTn>
                              </p:par>
                              <p:par>
                                <p:cTn id="7" presetID="31" presetClass="entr" presetSubtype="0" fill="hold" nodeType="withEffect">
                                  <p:stCondLst>
                                    <p:cond delay="500"/>
                                  </p:stCondLst>
                                  <p:childTnLst>
                                    <p:set>
                                      <p:cBhvr>
                                        <p:cTn id="8" dur="1" fill="hold">
                                          <p:stCondLst>
                                            <p:cond delay="0"/>
                                          </p:stCondLst>
                                        </p:cTn>
                                        <p:tgtEl>
                                          <p:spTgt spid="26"/>
                                        </p:tgtEl>
                                        <p:attrNameLst>
                                          <p:attrName>style.visibility</p:attrName>
                                        </p:attrNameLst>
                                      </p:cBhvr>
                                      <p:to>
                                        <p:strVal val="visible"/>
                                      </p:to>
                                    </p:set>
                                    <p:anim calcmode="lin" valueType="num">
                                      <p:cBhvr>
                                        <p:cTn id="9" dur="3000" fill="hold"/>
                                        <p:tgtEl>
                                          <p:spTgt spid="26"/>
                                        </p:tgtEl>
                                        <p:attrNameLst>
                                          <p:attrName>ppt_w</p:attrName>
                                        </p:attrNameLst>
                                      </p:cBhvr>
                                      <p:tavLst>
                                        <p:tav tm="0">
                                          <p:val>
                                            <p:fltVal val="0"/>
                                          </p:val>
                                        </p:tav>
                                        <p:tav tm="100000">
                                          <p:val>
                                            <p:strVal val="#ppt_w"/>
                                          </p:val>
                                        </p:tav>
                                      </p:tavLst>
                                    </p:anim>
                                    <p:anim calcmode="lin" valueType="num">
                                      <p:cBhvr>
                                        <p:cTn id="10" dur="3000" fill="hold"/>
                                        <p:tgtEl>
                                          <p:spTgt spid="26"/>
                                        </p:tgtEl>
                                        <p:attrNameLst>
                                          <p:attrName>ppt_h</p:attrName>
                                        </p:attrNameLst>
                                      </p:cBhvr>
                                      <p:tavLst>
                                        <p:tav tm="0">
                                          <p:val>
                                            <p:fltVal val="0"/>
                                          </p:val>
                                        </p:tav>
                                        <p:tav tm="100000">
                                          <p:val>
                                            <p:strVal val="#ppt_h"/>
                                          </p:val>
                                        </p:tav>
                                      </p:tavLst>
                                    </p:anim>
                                    <p:anim calcmode="lin" valueType="num">
                                      <p:cBhvr>
                                        <p:cTn id="11" dur="3000" fill="hold"/>
                                        <p:tgtEl>
                                          <p:spTgt spid="26"/>
                                        </p:tgtEl>
                                        <p:attrNameLst>
                                          <p:attrName>style.rotation</p:attrName>
                                        </p:attrNameLst>
                                      </p:cBhvr>
                                      <p:tavLst>
                                        <p:tav tm="0">
                                          <p:val>
                                            <p:fltVal val="90"/>
                                          </p:val>
                                        </p:tav>
                                        <p:tav tm="100000">
                                          <p:val>
                                            <p:fltVal val="0"/>
                                          </p:val>
                                        </p:tav>
                                      </p:tavLst>
                                    </p:anim>
                                    <p:animEffect transition="in" filter="fade">
                                      <p:cBhvr>
                                        <p:cTn id="12" dur="3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05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3046988"/>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"https://ecosia.org"</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06649A87-606B-972F-0049-5F54B6E8A23C}"/>
              </a:ext>
            </a:extLst>
          </p:cNvPr>
          <p:cNvSpPr/>
          <p:nvPr/>
        </p:nvSpPr>
        <p:spPr>
          <a:xfrm>
            <a:off x="4086238" y="3811203"/>
            <a:ext cx="2040039" cy="23733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selenium-00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34522271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3046988"/>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"https://ecosia.org"</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55955" y="452730"/>
            <a:ext cx="3192276" cy="23498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elenium-00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382323317"/>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35407" y="904789"/>
            <a:ext cx="6548278" cy="149936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elenium-0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28327698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25133" y="2589081"/>
            <a:ext cx="5760593" cy="28767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elenium-0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944431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11099</TotalTime>
  <Words>2187</Words>
  <Application>Microsoft Office PowerPoint</Application>
  <PresentationFormat>Widescreen</PresentationFormat>
  <Paragraphs>237</Paragraphs>
  <Slides>17</Slides>
  <Notes>17</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256</cp:revision>
  <dcterms:created xsi:type="dcterms:W3CDTF">2022-11-30T16:30:03Z</dcterms:created>
  <dcterms:modified xsi:type="dcterms:W3CDTF">2024-01-09T09:58:18Z</dcterms:modified>
</cp:coreProperties>
</file>